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5" r:id="rId7"/>
    <p:sldId id="261" r:id="rId8"/>
    <p:sldId id="263" r:id="rId9"/>
    <p:sldId id="264" r:id="rId10"/>
    <p:sldId id="271" r:id="rId11"/>
    <p:sldId id="266" r:id="rId12"/>
    <p:sldId id="267" r:id="rId13"/>
    <p:sldId id="270" r:id="rId14"/>
    <p:sldId id="268" r:id="rId15"/>
    <p:sldId id="272"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6E63AE-5B61-4A14-98FA-56F8FD1B9C5B}" type="datetimeFigureOut">
              <a:rPr lang="en-US" smtClean="0"/>
              <a:t>9/17/2024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B055C4-B39D-4E1B-98DB-A6B69DCA9F51}" type="slidenum">
              <a:rPr lang="en-US" smtClean="0"/>
              <a:t>‹#›</a:t>
            </a:fld>
            <a:endParaRPr lang="en-US"/>
          </a:p>
        </p:txBody>
      </p:sp>
    </p:spTree>
    <p:extLst>
      <p:ext uri="{BB962C8B-B14F-4D97-AF65-F5344CB8AC3E}">
        <p14:creationId xmlns:p14="http://schemas.microsoft.com/office/powerpoint/2010/main" val="1044459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055C4-B39D-4E1B-98DB-A6B69DCA9F51}" type="slidenum">
              <a:rPr lang="en-US" smtClean="0"/>
              <a:t>5</a:t>
            </a:fld>
            <a:endParaRPr lang="en-US"/>
          </a:p>
        </p:txBody>
      </p:sp>
    </p:spTree>
    <p:extLst>
      <p:ext uri="{BB962C8B-B14F-4D97-AF65-F5344CB8AC3E}">
        <p14:creationId xmlns:p14="http://schemas.microsoft.com/office/powerpoint/2010/main" val="159279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9/17/2024</a:t>
            </a:fld>
            <a:endParaRPr lang="en-US" dirty="0"/>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dirty="0"/>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9/17/2024</a:t>
            </a:fld>
            <a:endParaRPr lang="en-US" dirty="0"/>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dirty="0"/>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cid:ED8CE914-1678-4B5E-9FF8-E1A8F85434B1"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cid:58B9C87F-9944-4D6B-B97E-EB6B8D830AB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cid:6506FFD6-F475-40AB-BAFD-E073BA69170E"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cid:0C650408-5A69-4507-88DF-E84E15143CF9"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cid:28F22200-9DD4-4031-8A8F-1094EBC2225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cid:E1D0B3F1-11B3-4821-9771-FF286B16105B"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cid:85F63373-8D91-4CAD-BBBB-C192AFE98FC8"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cid:F9CFCC98-31AD-4609-A009-D3721D81DC67"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cid:DFD887BE-CD58-4F25-A6E3-B33E1BD38ADD"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6600082" y="2774463"/>
            <a:ext cx="4805996" cy="1297115"/>
          </a:xfrm>
        </p:spPr>
        <p:txBody>
          <a:bodyPr anchor="t">
            <a:normAutofit/>
          </a:bodyPr>
          <a:lstStyle/>
          <a:p>
            <a:pPr algn="l"/>
            <a:r>
              <a:rPr lang="en-US" sz="4000" dirty="0">
                <a:solidFill>
                  <a:schemeClr val="tx2"/>
                </a:solidFill>
              </a:rPr>
              <a:t>New Cube Design Example</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6590966" y="3428999"/>
            <a:ext cx="4805691" cy="838831"/>
          </a:xfrm>
        </p:spPr>
        <p:txBody>
          <a:bodyPr anchor="b">
            <a:normAutofit/>
          </a:bodyPr>
          <a:lstStyle/>
          <a:p>
            <a:pPr algn="l"/>
            <a:r>
              <a:rPr lang="en-US" sz="2000">
                <a:solidFill>
                  <a:schemeClr val="tx2"/>
                </a:solidFill>
              </a:rPr>
              <a:t>7.5.2024 version 1.0</a:t>
            </a:r>
          </a:p>
        </p:txBody>
      </p:sp>
      <p:pic>
        <p:nvPicPr>
          <p:cNvPr id="6" name="Picture 5">
            <a:extLst>
              <a:ext uri="{FF2B5EF4-FFF2-40B4-BE49-F238E27FC236}">
                <a16:creationId xmlns:a16="http://schemas.microsoft.com/office/drawing/2014/main" id="{2F3D7D43-BCC6-156D-BAE6-9C2B92191390}"/>
              </a:ext>
            </a:extLst>
          </p:cNvPr>
          <p:cNvPicPr>
            <a:picLocks noChangeAspect="1"/>
          </p:cNvPicPr>
          <p:nvPr/>
        </p:nvPicPr>
        <p:blipFill>
          <a:blip r:embed="rId2"/>
          <a:stretch>
            <a:fillRect/>
          </a:stretch>
        </p:blipFill>
        <p:spPr>
          <a:xfrm>
            <a:off x="340470" y="2574048"/>
            <a:ext cx="4141760" cy="2624304"/>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33" name="Group 3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34" name="Freeform: Shape 3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3270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grpSp>
        <p:nvGrpSpPr>
          <p:cNvPr id="2" name="Group 1">
            <a:extLst>
              <a:ext uri="{FF2B5EF4-FFF2-40B4-BE49-F238E27FC236}">
                <a16:creationId xmlns:a16="http://schemas.microsoft.com/office/drawing/2014/main" id="{2A2A5F4D-4C6A-16D2-2D4F-7A66AD1D7235}"/>
              </a:ext>
            </a:extLst>
          </p:cNvPr>
          <p:cNvGrpSpPr/>
          <p:nvPr/>
        </p:nvGrpSpPr>
        <p:grpSpPr>
          <a:xfrm>
            <a:off x="1649968" y="1090788"/>
            <a:ext cx="8892063" cy="5224999"/>
            <a:chOff x="1649968" y="1090788"/>
            <a:chExt cx="8892063" cy="5224999"/>
          </a:xfrm>
        </p:grpSpPr>
        <p:sp>
          <p:nvSpPr>
            <p:cNvPr id="9" name="TextBox 8">
              <a:extLst>
                <a:ext uri="{FF2B5EF4-FFF2-40B4-BE49-F238E27FC236}">
                  <a16:creationId xmlns:a16="http://schemas.microsoft.com/office/drawing/2014/main" id="{1147B017-300C-250C-D119-AAFB774C76EB}"/>
                </a:ext>
              </a:extLst>
            </p:cNvPr>
            <p:cNvSpPr txBox="1"/>
            <p:nvPr/>
          </p:nvSpPr>
          <p:spPr>
            <a:xfrm>
              <a:off x="5481018" y="5946455"/>
              <a:ext cx="963534" cy="369332"/>
            </a:xfrm>
            <a:prstGeom prst="rect">
              <a:avLst/>
            </a:prstGeom>
            <a:solidFill>
              <a:schemeClr val="bg1"/>
            </a:solidFill>
          </p:spPr>
          <p:txBody>
            <a:bodyPr wrap="none" rtlCol="0">
              <a:spAutoFit/>
            </a:bodyPr>
            <a:lstStyle/>
            <a:p>
              <a:r>
                <a:rPr lang="en-US" dirty="0"/>
                <a:t>Figure 8</a:t>
              </a:r>
            </a:p>
          </p:txBody>
        </p:sp>
        <p:pic>
          <p:nvPicPr>
            <p:cNvPr id="1026" name="33DF4FFC-E717-4652-A6FE-7CE335BCE229" descr="IMG_0171.jpg">
              <a:extLst>
                <a:ext uri="{FF2B5EF4-FFF2-40B4-BE49-F238E27FC236}">
                  <a16:creationId xmlns:a16="http://schemas.microsoft.com/office/drawing/2014/main" id="{9D5851EB-7396-292A-616D-6DD9581C0F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30" t="10774" r="22476" b="41687"/>
            <a:stretch/>
          </p:blipFill>
          <p:spPr bwMode="auto">
            <a:xfrm>
              <a:off x="1649968" y="1090788"/>
              <a:ext cx="8892063" cy="485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56896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720768" y="1337926"/>
            <a:ext cx="3599328" cy="4182148"/>
          </a:xfrm>
        </p:spPr>
        <p:txBody>
          <a:bodyPr>
            <a:normAutofit fontScale="92500"/>
          </a:bodyPr>
          <a:lstStyle/>
          <a:p>
            <a:pPr marL="0" indent="0">
              <a:buNone/>
            </a:pPr>
            <a:r>
              <a:rPr lang="en-US" sz="2200" kern="100" dirty="0">
                <a:effectLst/>
                <a:latin typeface="Aptos" panose="020B0004020202020204" pitchFamily="34" charset="0"/>
                <a:ea typeface="Aptos" panose="020B0004020202020204" pitchFamily="34" charset="0"/>
                <a:cs typeface="Times New Roman" panose="02020603050405020304" pitchFamily="18" charset="0"/>
              </a:rPr>
              <a:t>8.  For the second tier, we will select the next pattern we would like. For this example, we selected the third pattern from the left. After pressing on the desired tier, we will then press the “Tier #2” to insert it (Figure 9).</a:t>
            </a:r>
          </a:p>
          <a:p>
            <a:pPr marL="0" indent="0">
              <a:buNone/>
            </a:pPr>
            <a:endParaRPr lang="en-US" sz="2200"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2200" kern="100" dirty="0">
                <a:latin typeface="Aptos" panose="020B0004020202020204" pitchFamily="34" charset="0"/>
                <a:ea typeface="Aptos" panose="020B0004020202020204" pitchFamily="34" charset="0"/>
                <a:cs typeface="Times New Roman" panose="02020603050405020304" pitchFamily="18" charset="0"/>
              </a:rPr>
              <a:t>Note: Tiers should be staggered so that cube does not fall apart.</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grpSp>
        <p:nvGrpSpPr>
          <p:cNvPr id="2" name="Group 1">
            <a:extLst>
              <a:ext uri="{FF2B5EF4-FFF2-40B4-BE49-F238E27FC236}">
                <a16:creationId xmlns:a16="http://schemas.microsoft.com/office/drawing/2014/main" id="{C812691A-D312-896A-A002-70D9F7CCF754}"/>
              </a:ext>
            </a:extLst>
          </p:cNvPr>
          <p:cNvGrpSpPr/>
          <p:nvPr/>
        </p:nvGrpSpPr>
        <p:grpSpPr>
          <a:xfrm>
            <a:off x="4437529" y="-176463"/>
            <a:ext cx="7286519" cy="6722757"/>
            <a:chOff x="4437529" y="-176463"/>
            <a:chExt cx="7286519" cy="6722757"/>
          </a:xfrm>
        </p:grpSpPr>
        <p:pic>
          <p:nvPicPr>
            <p:cNvPr id="5" name="Picture 4">
              <a:extLst>
                <a:ext uri="{FF2B5EF4-FFF2-40B4-BE49-F238E27FC236}">
                  <a16:creationId xmlns:a16="http://schemas.microsoft.com/office/drawing/2014/main" id="{1DABBEA1-0198-9173-3A45-3B694427069C}"/>
                </a:ext>
              </a:extLst>
            </p:cNvPr>
            <p:cNvPicPr>
              <a:picLocks noChangeAspect="1"/>
            </p:cNvPicPr>
            <p:nvPr/>
          </p:nvPicPr>
          <p:blipFill>
            <a:blip r:embed="rId2"/>
            <a:stretch>
              <a:fillRect/>
            </a:stretch>
          </p:blipFill>
          <p:spPr>
            <a:xfrm>
              <a:off x="4437529" y="-176463"/>
              <a:ext cx="7286519" cy="6353425"/>
            </a:xfrm>
            <a:prstGeom prst="rect">
              <a:avLst/>
            </a:prstGeom>
          </p:spPr>
        </p:pic>
        <p:sp>
          <p:nvSpPr>
            <p:cNvPr id="7" name="TextBox 6">
              <a:extLst>
                <a:ext uri="{FF2B5EF4-FFF2-40B4-BE49-F238E27FC236}">
                  <a16:creationId xmlns:a16="http://schemas.microsoft.com/office/drawing/2014/main" id="{C7034904-2C50-8626-013D-C7AF749657B8}"/>
                </a:ext>
              </a:extLst>
            </p:cNvPr>
            <p:cNvSpPr txBox="1"/>
            <p:nvPr/>
          </p:nvSpPr>
          <p:spPr>
            <a:xfrm>
              <a:off x="7879882" y="6176962"/>
              <a:ext cx="963534" cy="369332"/>
            </a:xfrm>
            <a:prstGeom prst="rect">
              <a:avLst/>
            </a:prstGeom>
            <a:solidFill>
              <a:schemeClr val="bg1"/>
            </a:solidFill>
          </p:spPr>
          <p:txBody>
            <a:bodyPr wrap="none" rtlCol="0">
              <a:spAutoFit/>
            </a:bodyPr>
            <a:lstStyle/>
            <a:p>
              <a:r>
                <a:rPr lang="en-US" dirty="0"/>
                <a:t>Figure 9</a:t>
              </a:r>
            </a:p>
          </p:txBody>
        </p:sp>
      </p:grpSp>
    </p:spTree>
    <p:extLst>
      <p:ext uri="{BB962C8B-B14F-4D97-AF65-F5344CB8AC3E}">
        <p14:creationId xmlns:p14="http://schemas.microsoft.com/office/powerpoint/2010/main" val="3052408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797771" y="2511354"/>
            <a:ext cx="3567574" cy="1835290"/>
          </a:xfrm>
        </p:spPr>
        <p:txBody>
          <a:bodyPr>
            <a:normAutofit/>
          </a:bodyPr>
          <a:lstStyle/>
          <a:p>
            <a:pPr marL="0" indent="0">
              <a:buNone/>
            </a:pPr>
            <a:r>
              <a:rPr lang="en-US" sz="2000" dirty="0">
                <a:effectLst/>
                <a:latin typeface="Aptos" panose="020B0004020202020204" pitchFamily="34" charset="0"/>
                <a:ea typeface="Aptos" panose="020B0004020202020204" pitchFamily="34" charset="0"/>
                <a:cs typeface="Times New Roman" panose="02020603050405020304" pitchFamily="18" charset="0"/>
              </a:rPr>
              <a:t>9.  For the third tier, we will select the fourth pattern on the top row of options. Press the tier, and then press the “Tier #3” to insert the tier (Figure 10).</a:t>
            </a:r>
            <a:endParaRPr lang="en-US" sz="2000" dirty="0"/>
          </a:p>
        </p:txBody>
      </p:sp>
      <p:grpSp>
        <p:nvGrpSpPr>
          <p:cNvPr id="2" name="Group 1">
            <a:extLst>
              <a:ext uri="{FF2B5EF4-FFF2-40B4-BE49-F238E27FC236}">
                <a16:creationId xmlns:a16="http://schemas.microsoft.com/office/drawing/2014/main" id="{5DDE4BDA-AA56-F2B4-BEF9-F34DC9ADF6C1}"/>
              </a:ext>
            </a:extLst>
          </p:cNvPr>
          <p:cNvGrpSpPr/>
          <p:nvPr/>
        </p:nvGrpSpPr>
        <p:grpSpPr>
          <a:xfrm>
            <a:off x="4739366" y="834721"/>
            <a:ext cx="6918076" cy="5605918"/>
            <a:chOff x="4739366" y="834721"/>
            <a:chExt cx="6918076" cy="5605918"/>
          </a:xfrm>
        </p:grpSpPr>
        <p:pic>
          <p:nvPicPr>
            <p:cNvPr id="4" name="Picture 3">
              <a:extLst>
                <a:ext uri="{FF2B5EF4-FFF2-40B4-BE49-F238E27FC236}">
                  <a16:creationId xmlns:a16="http://schemas.microsoft.com/office/drawing/2014/main" id="{91111F97-2329-DB34-FAD6-E970D39D0789}"/>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4739366" y="834721"/>
              <a:ext cx="6918076" cy="5188557"/>
            </a:xfrm>
            <a:prstGeom prst="rect">
              <a:avLst/>
            </a:prstGeom>
            <a:noFill/>
            <a:ln>
              <a:noFill/>
            </a:ln>
          </p:spPr>
        </p:pic>
        <p:sp>
          <p:nvSpPr>
            <p:cNvPr id="5" name="Oval 4">
              <a:extLst>
                <a:ext uri="{FF2B5EF4-FFF2-40B4-BE49-F238E27FC236}">
                  <a16:creationId xmlns:a16="http://schemas.microsoft.com/office/drawing/2014/main" id="{673BDF18-EDFD-9779-CFAD-481150FAC7C1}"/>
                </a:ext>
              </a:extLst>
            </p:cNvPr>
            <p:cNvSpPr/>
            <p:nvPr/>
          </p:nvSpPr>
          <p:spPr>
            <a:xfrm>
              <a:off x="8765078" y="4230843"/>
              <a:ext cx="900430" cy="40830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Oval 5">
              <a:extLst>
                <a:ext uri="{FF2B5EF4-FFF2-40B4-BE49-F238E27FC236}">
                  <a16:creationId xmlns:a16="http://schemas.microsoft.com/office/drawing/2014/main" id="{3DF9C31B-48E6-7B91-E647-343E6F4A8CAC}"/>
                </a:ext>
              </a:extLst>
            </p:cNvPr>
            <p:cNvSpPr/>
            <p:nvPr/>
          </p:nvSpPr>
          <p:spPr>
            <a:xfrm>
              <a:off x="6847924" y="2361126"/>
              <a:ext cx="512445" cy="52451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4" name="Connector: Elbow 13">
              <a:extLst>
                <a:ext uri="{FF2B5EF4-FFF2-40B4-BE49-F238E27FC236}">
                  <a16:creationId xmlns:a16="http://schemas.microsoft.com/office/drawing/2014/main" id="{D3346E97-B842-C6E3-2DA4-5F9BBB5C8381}"/>
                </a:ext>
              </a:extLst>
            </p:cNvPr>
            <p:cNvCxnSpPr>
              <a:cxnSpLocks/>
              <a:stCxn id="6" idx="6"/>
            </p:cNvCxnSpPr>
            <p:nvPr/>
          </p:nvCxnSpPr>
          <p:spPr>
            <a:xfrm>
              <a:off x="7360369" y="2623381"/>
              <a:ext cx="1292018" cy="1788660"/>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0F9B49A-5307-8C6D-0D85-88D2B8698022}"/>
                </a:ext>
              </a:extLst>
            </p:cNvPr>
            <p:cNvSpPr txBox="1"/>
            <p:nvPr/>
          </p:nvSpPr>
          <p:spPr>
            <a:xfrm>
              <a:off x="7846579" y="6071307"/>
              <a:ext cx="1086964" cy="369332"/>
            </a:xfrm>
            <a:prstGeom prst="rect">
              <a:avLst/>
            </a:prstGeom>
            <a:solidFill>
              <a:schemeClr val="bg1"/>
            </a:solidFill>
          </p:spPr>
          <p:txBody>
            <a:bodyPr wrap="none" rtlCol="0">
              <a:spAutoFit/>
            </a:bodyPr>
            <a:lstStyle/>
            <a:p>
              <a:r>
                <a:rPr lang="en-US" dirty="0"/>
                <a:t>Figure 10</a:t>
              </a:r>
            </a:p>
          </p:txBody>
        </p:sp>
      </p:grpSp>
    </p:spTree>
    <p:extLst>
      <p:ext uri="{BB962C8B-B14F-4D97-AF65-F5344CB8AC3E}">
        <p14:creationId xmlns:p14="http://schemas.microsoft.com/office/powerpoint/2010/main" val="317250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641556" y="2636587"/>
            <a:ext cx="3888528" cy="1584825"/>
          </a:xfrm>
        </p:spPr>
        <p:txBody>
          <a:bodyPr>
            <a:normAutofit/>
          </a:bodyPr>
          <a:lstStyle/>
          <a:p>
            <a:pPr marL="0" indent="0">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10.  For the fourth tier, we will use the third pattern from the left again. Select the pattern and then select the “Tier #4” to insert the pattern (Figure 11).</a:t>
            </a:r>
          </a:p>
          <a:p>
            <a:pPr marL="0" indent="0">
              <a:buNone/>
            </a:pPr>
            <a:endParaRPr lang="en-US" sz="2000" dirty="0"/>
          </a:p>
        </p:txBody>
      </p:sp>
      <p:grpSp>
        <p:nvGrpSpPr>
          <p:cNvPr id="2" name="Group 1">
            <a:extLst>
              <a:ext uri="{FF2B5EF4-FFF2-40B4-BE49-F238E27FC236}">
                <a16:creationId xmlns:a16="http://schemas.microsoft.com/office/drawing/2014/main" id="{D0EEF266-C196-7105-5231-9B3274A26C6B}"/>
              </a:ext>
            </a:extLst>
          </p:cNvPr>
          <p:cNvGrpSpPr/>
          <p:nvPr/>
        </p:nvGrpSpPr>
        <p:grpSpPr>
          <a:xfrm>
            <a:off x="4839099" y="834189"/>
            <a:ext cx="6854466" cy="5591060"/>
            <a:chOff x="4839099" y="834189"/>
            <a:chExt cx="6854466" cy="5591060"/>
          </a:xfrm>
        </p:grpSpPr>
        <p:pic>
          <p:nvPicPr>
            <p:cNvPr id="5" name="Picture 4">
              <a:extLst>
                <a:ext uri="{FF2B5EF4-FFF2-40B4-BE49-F238E27FC236}">
                  <a16:creationId xmlns:a16="http://schemas.microsoft.com/office/drawing/2014/main" id="{49BDC335-0C01-60E5-EA48-07C2BFFC8E38}"/>
                </a:ext>
              </a:extLst>
            </p:cNvPr>
            <p:cNvPicPr>
              <a:picLocks noChangeAspect="1"/>
            </p:cNvPicPr>
            <p:nvPr/>
          </p:nvPicPr>
          <p:blipFill>
            <a:blip r:embed="rId2"/>
            <a:stretch>
              <a:fillRect/>
            </a:stretch>
          </p:blipFill>
          <p:spPr>
            <a:xfrm>
              <a:off x="4839099" y="834189"/>
              <a:ext cx="6854466" cy="5158309"/>
            </a:xfrm>
            <a:prstGeom prst="rect">
              <a:avLst/>
            </a:prstGeom>
          </p:spPr>
        </p:pic>
        <p:sp>
          <p:nvSpPr>
            <p:cNvPr id="7" name="TextBox 6">
              <a:extLst>
                <a:ext uri="{FF2B5EF4-FFF2-40B4-BE49-F238E27FC236}">
                  <a16:creationId xmlns:a16="http://schemas.microsoft.com/office/drawing/2014/main" id="{099EBD42-2535-B1D8-23CC-2BA3961B4D51}"/>
                </a:ext>
              </a:extLst>
            </p:cNvPr>
            <p:cNvSpPr txBox="1"/>
            <p:nvPr/>
          </p:nvSpPr>
          <p:spPr>
            <a:xfrm>
              <a:off x="7741211" y="6055917"/>
              <a:ext cx="1086964" cy="369332"/>
            </a:xfrm>
            <a:prstGeom prst="rect">
              <a:avLst/>
            </a:prstGeom>
            <a:solidFill>
              <a:schemeClr val="bg1"/>
            </a:solidFill>
          </p:spPr>
          <p:txBody>
            <a:bodyPr wrap="none" rtlCol="0">
              <a:spAutoFit/>
            </a:bodyPr>
            <a:lstStyle/>
            <a:p>
              <a:r>
                <a:rPr lang="en-US" dirty="0"/>
                <a:t>Figure 11</a:t>
              </a:r>
            </a:p>
          </p:txBody>
        </p:sp>
      </p:grpSp>
    </p:spTree>
    <p:extLst>
      <p:ext uri="{BB962C8B-B14F-4D97-AF65-F5344CB8AC3E}">
        <p14:creationId xmlns:p14="http://schemas.microsoft.com/office/powerpoint/2010/main" val="3568190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564153" y="2344725"/>
            <a:ext cx="3366163" cy="2168550"/>
          </a:xfrm>
        </p:spPr>
        <p:txBody>
          <a:bodyPr>
            <a:normAutofit/>
          </a:bodyPr>
          <a:lstStyle/>
          <a:p>
            <a:pPr marL="0" indent="0">
              <a:buNone/>
            </a:pPr>
            <a:r>
              <a:rPr lang="en-US" sz="2000" dirty="0"/>
              <a:t>11.  </a:t>
            </a:r>
            <a:r>
              <a:rPr lang="en-US" sz="2000" dirty="0">
                <a:effectLst/>
                <a:latin typeface="Aptos" panose="020B0004020202020204" pitchFamily="34" charset="0"/>
                <a:ea typeface="Aptos" panose="020B0004020202020204" pitchFamily="34" charset="0"/>
                <a:cs typeface="Times New Roman" panose="02020603050405020304" pitchFamily="18" charset="0"/>
              </a:rPr>
              <a:t>For the fifth tier, we will use the same pattern that we used for the third tier. Select the fourth pattern on the top row of options and then select “Tier #5” to insert the pattern (Figure 12).</a:t>
            </a:r>
            <a:endParaRPr lang="en-US" sz="2000" dirty="0"/>
          </a:p>
        </p:txBody>
      </p:sp>
      <p:grpSp>
        <p:nvGrpSpPr>
          <p:cNvPr id="2" name="Group 1">
            <a:extLst>
              <a:ext uri="{FF2B5EF4-FFF2-40B4-BE49-F238E27FC236}">
                <a16:creationId xmlns:a16="http://schemas.microsoft.com/office/drawing/2014/main" id="{5D5ADE36-51B0-073A-EBE0-F7C0F5C51B8C}"/>
              </a:ext>
            </a:extLst>
          </p:cNvPr>
          <p:cNvGrpSpPr/>
          <p:nvPr/>
        </p:nvGrpSpPr>
        <p:grpSpPr>
          <a:xfrm>
            <a:off x="4257835" y="681038"/>
            <a:ext cx="7370012" cy="5865256"/>
            <a:chOff x="4257835" y="681038"/>
            <a:chExt cx="7370012" cy="5865256"/>
          </a:xfrm>
        </p:grpSpPr>
        <p:pic>
          <p:nvPicPr>
            <p:cNvPr id="5" name="Picture 4">
              <a:extLst>
                <a:ext uri="{FF2B5EF4-FFF2-40B4-BE49-F238E27FC236}">
                  <a16:creationId xmlns:a16="http://schemas.microsoft.com/office/drawing/2014/main" id="{22FC0482-7EE2-81A0-30AE-804BC8552240}"/>
                </a:ext>
              </a:extLst>
            </p:cNvPr>
            <p:cNvPicPr>
              <a:picLocks noChangeAspect="1"/>
            </p:cNvPicPr>
            <p:nvPr/>
          </p:nvPicPr>
          <p:blipFill>
            <a:blip r:embed="rId2"/>
            <a:stretch>
              <a:fillRect/>
            </a:stretch>
          </p:blipFill>
          <p:spPr>
            <a:xfrm>
              <a:off x="4257835" y="681038"/>
              <a:ext cx="7370012" cy="5495924"/>
            </a:xfrm>
            <a:prstGeom prst="rect">
              <a:avLst/>
            </a:prstGeom>
          </p:spPr>
        </p:pic>
        <p:sp>
          <p:nvSpPr>
            <p:cNvPr id="7" name="TextBox 6">
              <a:extLst>
                <a:ext uri="{FF2B5EF4-FFF2-40B4-BE49-F238E27FC236}">
                  <a16:creationId xmlns:a16="http://schemas.microsoft.com/office/drawing/2014/main" id="{19655714-9E41-128D-CE88-6002419BE9DC}"/>
                </a:ext>
              </a:extLst>
            </p:cNvPr>
            <p:cNvSpPr txBox="1"/>
            <p:nvPr/>
          </p:nvSpPr>
          <p:spPr>
            <a:xfrm>
              <a:off x="7445422" y="6176962"/>
              <a:ext cx="1086964" cy="369332"/>
            </a:xfrm>
            <a:prstGeom prst="rect">
              <a:avLst/>
            </a:prstGeom>
            <a:solidFill>
              <a:schemeClr val="bg1"/>
            </a:solidFill>
          </p:spPr>
          <p:txBody>
            <a:bodyPr wrap="none" rtlCol="0">
              <a:spAutoFit/>
            </a:bodyPr>
            <a:lstStyle/>
            <a:p>
              <a:r>
                <a:rPr lang="en-US" dirty="0"/>
                <a:t>Figure 12</a:t>
              </a:r>
            </a:p>
          </p:txBody>
        </p:sp>
      </p:grpSp>
    </p:spTree>
    <p:extLst>
      <p:ext uri="{BB962C8B-B14F-4D97-AF65-F5344CB8AC3E}">
        <p14:creationId xmlns:p14="http://schemas.microsoft.com/office/powerpoint/2010/main" val="102431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2303682" y="2711440"/>
            <a:ext cx="7318206" cy="1435120"/>
          </a:xfrm>
        </p:spPr>
        <p:txBody>
          <a:bodyPr>
            <a:normAutofit/>
          </a:bodyPr>
          <a:lstStyle/>
          <a:p>
            <a:pPr marL="0" indent="0">
              <a:buNone/>
            </a:pPr>
            <a:r>
              <a:rPr lang="en-US" sz="2000" dirty="0"/>
              <a:t>Note: The program starts at with Tier #1 as the bottom tier of the cube and works its way up with each additional tier. </a:t>
            </a:r>
          </a:p>
          <a:p>
            <a:pPr marL="0" indent="0">
              <a:buNone/>
            </a:pPr>
            <a:r>
              <a:rPr lang="en-US" sz="2000" dirty="0"/>
              <a:t>All tiers do not need to be used. As many or as view tiers may be used depending on the size cube being made. </a:t>
            </a:r>
          </a:p>
        </p:txBody>
      </p:sp>
    </p:spTree>
    <p:extLst>
      <p:ext uri="{BB962C8B-B14F-4D97-AF65-F5344CB8AC3E}">
        <p14:creationId xmlns:p14="http://schemas.microsoft.com/office/powerpoint/2010/main" val="4077991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772431" y="1311455"/>
            <a:ext cx="3306590" cy="4235090"/>
          </a:xfrm>
        </p:spPr>
        <p:txBody>
          <a:bodyPr>
            <a:normAutofit/>
          </a:bodyPr>
          <a:lstStyle/>
          <a:p>
            <a:pPr marL="0" indent="0">
              <a:buNone/>
            </a:pPr>
            <a:r>
              <a:rPr lang="en-US" sz="2000" dirty="0"/>
              <a:t>12.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For this cube example, we will have 6 tiers. So, for the sixth tier, we will use the same pattern that we used for the second tier. We will select the third pattern from the left and then select the “Tier #6”. Since this is the top tier, we will </a:t>
            </a:r>
            <a:r>
              <a:rPr lang="en-US" sz="2000" kern="100" dirty="0">
                <a:latin typeface="Aptos" panose="020B0004020202020204" pitchFamily="34" charset="0"/>
                <a:ea typeface="Aptos" panose="020B0004020202020204" pitchFamily="34" charset="0"/>
                <a:cs typeface="Times New Roman" panose="02020603050405020304" pitchFamily="18" charset="0"/>
              </a:rPr>
              <a:t>select</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“Last Tier of Cube” to “on” (see yellow circle, Figure 13).</a:t>
            </a:r>
          </a:p>
          <a:p>
            <a:pPr marL="0" indent="0">
              <a:buNone/>
            </a:pP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This will complete the cube.</a:t>
            </a:r>
          </a:p>
          <a:p>
            <a:pPr marL="0" indent="0">
              <a:buNone/>
            </a:pPr>
            <a:endParaRPr lang="en-US" sz="2000" dirty="0"/>
          </a:p>
        </p:txBody>
      </p:sp>
      <p:grpSp>
        <p:nvGrpSpPr>
          <p:cNvPr id="2" name="Group 1">
            <a:extLst>
              <a:ext uri="{FF2B5EF4-FFF2-40B4-BE49-F238E27FC236}">
                <a16:creationId xmlns:a16="http://schemas.microsoft.com/office/drawing/2014/main" id="{3B9B4219-3A83-CB07-7B20-68F0D97357AE}"/>
              </a:ext>
            </a:extLst>
          </p:cNvPr>
          <p:cNvGrpSpPr/>
          <p:nvPr/>
        </p:nvGrpSpPr>
        <p:grpSpPr>
          <a:xfrm>
            <a:off x="4426834" y="681039"/>
            <a:ext cx="7285784" cy="5865254"/>
            <a:chOff x="4426834" y="681039"/>
            <a:chExt cx="7285784" cy="5865254"/>
          </a:xfrm>
        </p:grpSpPr>
        <p:pic>
          <p:nvPicPr>
            <p:cNvPr id="5" name="Picture 4">
              <a:extLst>
                <a:ext uri="{FF2B5EF4-FFF2-40B4-BE49-F238E27FC236}">
                  <a16:creationId xmlns:a16="http://schemas.microsoft.com/office/drawing/2014/main" id="{E2E84970-CE5A-2928-B3E7-CA94649C1C8D}"/>
                </a:ext>
              </a:extLst>
            </p:cNvPr>
            <p:cNvPicPr>
              <a:picLocks noChangeAspect="1"/>
            </p:cNvPicPr>
            <p:nvPr/>
          </p:nvPicPr>
          <p:blipFill>
            <a:blip r:embed="rId2"/>
            <a:stretch>
              <a:fillRect/>
            </a:stretch>
          </p:blipFill>
          <p:spPr>
            <a:xfrm>
              <a:off x="4426834" y="681039"/>
              <a:ext cx="7285784" cy="5495924"/>
            </a:xfrm>
            <a:prstGeom prst="rect">
              <a:avLst/>
            </a:prstGeom>
          </p:spPr>
        </p:pic>
        <p:sp>
          <p:nvSpPr>
            <p:cNvPr id="7" name="TextBox 6">
              <a:extLst>
                <a:ext uri="{FF2B5EF4-FFF2-40B4-BE49-F238E27FC236}">
                  <a16:creationId xmlns:a16="http://schemas.microsoft.com/office/drawing/2014/main" id="{87AF8F90-F96C-7DC4-2827-A0E22E47C097}"/>
                </a:ext>
              </a:extLst>
            </p:cNvPr>
            <p:cNvSpPr txBox="1"/>
            <p:nvPr/>
          </p:nvSpPr>
          <p:spPr>
            <a:xfrm>
              <a:off x="7526244" y="6176961"/>
              <a:ext cx="1086964" cy="369332"/>
            </a:xfrm>
            <a:prstGeom prst="rect">
              <a:avLst/>
            </a:prstGeom>
            <a:solidFill>
              <a:schemeClr val="bg1"/>
            </a:solidFill>
          </p:spPr>
          <p:txBody>
            <a:bodyPr wrap="none" rtlCol="0">
              <a:spAutoFit/>
            </a:bodyPr>
            <a:lstStyle/>
            <a:p>
              <a:r>
                <a:rPr lang="en-US" dirty="0"/>
                <a:t>Figure 13</a:t>
              </a:r>
            </a:p>
          </p:txBody>
        </p:sp>
      </p:grpSp>
    </p:spTree>
    <p:extLst>
      <p:ext uri="{BB962C8B-B14F-4D97-AF65-F5344CB8AC3E}">
        <p14:creationId xmlns:p14="http://schemas.microsoft.com/office/powerpoint/2010/main" val="3307077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ey block on a metal surface&#10;&#10;Description automatically generated">
            <a:extLst>
              <a:ext uri="{FF2B5EF4-FFF2-40B4-BE49-F238E27FC236}">
                <a16:creationId xmlns:a16="http://schemas.microsoft.com/office/drawing/2014/main" id="{4DCDACB8-B9C3-7C60-4742-AD9BCAC79CB6}"/>
              </a:ext>
            </a:extLst>
          </p:cNvPr>
          <p:cNvPicPr>
            <a:picLocks noChangeAspect="1"/>
          </p:cNvPicPr>
          <p:nvPr/>
        </p:nvPicPr>
        <p:blipFill rotWithShape="1">
          <a:blip r:embed="rId2" r:link="rId4"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194" r="-2" b="9713"/>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6F8127F2-A88E-3587-E460-6FD5C7F273C2}"/>
              </a:ext>
            </a:extLst>
          </p:cNvPr>
          <p:cNvSpPr>
            <a:spLocks noGrp="1"/>
          </p:cNvSpPr>
          <p:nvPr>
            <p:ph idx="1"/>
          </p:nvPr>
        </p:nvSpPr>
        <p:spPr>
          <a:xfrm>
            <a:off x="6513788" y="2333297"/>
            <a:ext cx="4840010" cy="3843666"/>
          </a:xfrm>
        </p:spPr>
        <p:txBody>
          <a:bodyPr>
            <a:normAutofit/>
          </a:bodyPr>
          <a:lstStyle/>
          <a:p>
            <a:r>
              <a:rPr lang="en-US" sz="2000" dirty="0"/>
              <a:t>Assumptions and Prerequisite</a:t>
            </a:r>
          </a:p>
          <a:p>
            <a:pPr lvl="1"/>
            <a:r>
              <a:rPr lang="en-US" sz="2000" dirty="0"/>
              <a:t>Machine is on and running</a:t>
            </a:r>
          </a:p>
          <a:p>
            <a:r>
              <a:rPr lang="en-US" sz="2000" dirty="0"/>
              <a:t>Supplies Needed</a:t>
            </a:r>
          </a:p>
          <a:p>
            <a:pPr lvl="2"/>
            <a:r>
              <a:rPr lang="en-US" dirty="0"/>
              <a:t>Standard PPE</a:t>
            </a:r>
            <a:endParaRPr lang="en-US" sz="2000" dirty="0"/>
          </a:p>
        </p:txBody>
      </p:sp>
    </p:spTree>
    <p:extLst>
      <p:ext uri="{BB962C8B-B14F-4D97-AF65-F5344CB8AC3E}">
        <p14:creationId xmlns:p14="http://schemas.microsoft.com/office/powerpoint/2010/main" val="2923562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pPr marL="0" indent="0">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1.  On the home screen of the cuber panel, we will start by selecting the “Screen Selector” in the bottom right corner of the screen (Figure 1).</a:t>
            </a:r>
          </a:p>
          <a:p>
            <a:pPr marL="0" indent="0">
              <a:buNone/>
            </a:pPr>
            <a:endParaRPr lang="en-US" sz="2000" dirty="0"/>
          </a:p>
        </p:txBody>
      </p:sp>
      <p:grpSp>
        <p:nvGrpSpPr>
          <p:cNvPr id="2" name="Group 1">
            <a:extLst>
              <a:ext uri="{FF2B5EF4-FFF2-40B4-BE49-F238E27FC236}">
                <a16:creationId xmlns:a16="http://schemas.microsoft.com/office/drawing/2014/main" id="{76F07239-88FC-AAF4-B153-7931EF075E97}"/>
              </a:ext>
            </a:extLst>
          </p:cNvPr>
          <p:cNvGrpSpPr/>
          <p:nvPr/>
        </p:nvGrpSpPr>
        <p:grpSpPr>
          <a:xfrm>
            <a:off x="4768600" y="946484"/>
            <a:ext cx="6739928" cy="5415144"/>
            <a:chOff x="4768600" y="946484"/>
            <a:chExt cx="6739928" cy="5415144"/>
          </a:xfrm>
        </p:grpSpPr>
        <p:pic>
          <p:nvPicPr>
            <p:cNvPr id="7" name="Picture 6">
              <a:extLst>
                <a:ext uri="{FF2B5EF4-FFF2-40B4-BE49-F238E27FC236}">
                  <a16:creationId xmlns:a16="http://schemas.microsoft.com/office/drawing/2014/main" id="{065D49EA-0431-CE0F-D295-8584897D507D}"/>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4768600" y="946484"/>
              <a:ext cx="6739928" cy="5054946"/>
            </a:xfrm>
            <a:prstGeom prst="rect">
              <a:avLst/>
            </a:prstGeom>
            <a:noFill/>
            <a:ln>
              <a:noFill/>
            </a:ln>
          </p:spPr>
        </p:pic>
        <p:sp>
          <p:nvSpPr>
            <p:cNvPr id="8" name="Oval 7">
              <a:extLst>
                <a:ext uri="{FF2B5EF4-FFF2-40B4-BE49-F238E27FC236}">
                  <a16:creationId xmlns:a16="http://schemas.microsoft.com/office/drawing/2014/main" id="{20D2EB3B-30AB-2A60-0318-E1D75946462A}"/>
                </a:ext>
              </a:extLst>
            </p:cNvPr>
            <p:cNvSpPr/>
            <p:nvPr/>
          </p:nvSpPr>
          <p:spPr>
            <a:xfrm>
              <a:off x="10142740" y="4856097"/>
              <a:ext cx="588645" cy="54673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TextBox 5">
              <a:extLst>
                <a:ext uri="{FF2B5EF4-FFF2-40B4-BE49-F238E27FC236}">
                  <a16:creationId xmlns:a16="http://schemas.microsoft.com/office/drawing/2014/main" id="{40735F20-4B2A-B0A3-96FA-C0A1356033BD}"/>
                </a:ext>
              </a:extLst>
            </p:cNvPr>
            <p:cNvSpPr txBox="1"/>
            <p:nvPr/>
          </p:nvSpPr>
          <p:spPr>
            <a:xfrm>
              <a:off x="7656797" y="5992296"/>
              <a:ext cx="963534" cy="369332"/>
            </a:xfrm>
            <a:prstGeom prst="rect">
              <a:avLst/>
            </a:prstGeom>
            <a:solidFill>
              <a:schemeClr val="bg1"/>
            </a:solidFill>
          </p:spPr>
          <p:txBody>
            <a:bodyPr wrap="none" rtlCol="0">
              <a:spAutoFit/>
            </a:bodyPr>
            <a:lstStyle/>
            <a:p>
              <a:r>
                <a:rPr lang="en-US" dirty="0"/>
                <a:t>Figure 1</a:t>
              </a:r>
            </a:p>
          </p:txBody>
        </p:sp>
      </p:grpSp>
    </p:spTree>
    <p:extLst>
      <p:ext uri="{BB962C8B-B14F-4D97-AF65-F5344CB8AC3E}">
        <p14:creationId xmlns:p14="http://schemas.microsoft.com/office/powerpoint/2010/main" val="75462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3002" y="2210948"/>
            <a:ext cx="3206138" cy="3553581"/>
          </a:xfrm>
        </p:spPr>
        <p:txBody>
          <a:bodyPr>
            <a:normAutofit/>
          </a:bodyPr>
          <a:lstStyle/>
          <a:p>
            <a:pPr marL="0" indent="0">
              <a:buNone/>
            </a:pPr>
            <a:r>
              <a:rPr lang="en-US" sz="2000" dirty="0"/>
              <a:t>2.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From the options that appear at the bottom of the screen, choo</a:t>
            </a:r>
            <a:r>
              <a:rPr lang="en-US" sz="2000" kern="100" dirty="0">
                <a:latin typeface="Aptos" panose="020B0004020202020204" pitchFamily="34" charset="0"/>
                <a:ea typeface="Aptos" panose="020B0004020202020204" pitchFamily="34" charset="0"/>
                <a:cs typeface="Times New Roman" panose="02020603050405020304" pitchFamily="18" charset="0"/>
              </a:rPr>
              <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e the “Program Cube” button (red circle, Figure 2).</a:t>
            </a:r>
          </a:p>
          <a:p>
            <a:pPr marL="0" indent="0">
              <a:buNone/>
            </a:pPr>
            <a:endParaRPr lang="en-US" sz="2000" dirty="0"/>
          </a:p>
        </p:txBody>
      </p:sp>
      <p:grpSp>
        <p:nvGrpSpPr>
          <p:cNvPr id="2" name="Group 1">
            <a:extLst>
              <a:ext uri="{FF2B5EF4-FFF2-40B4-BE49-F238E27FC236}">
                <a16:creationId xmlns:a16="http://schemas.microsoft.com/office/drawing/2014/main" id="{2A6BFA95-C9DD-79AD-013C-2E03A4155048}"/>
              </a:ext>
            </a:extLst>
          </p:cNvPr>
          <p:cNvGrpSpPr/>
          <p:nvPr/>
        </p:nvGrpSpPr>
        <p:grpSpPr>
          <a:xfrm>
            <a:off x="4310187" y="671541"/>
            <a:ext cx="7327899" cy="5841191"/>
            <a:chOff x="4310187" y="671541"/>
            <a:chExt cx="7327899" cy="5841191"/>
          </a:xfrm>
        </p:grpSpPr>
        <p:pic>
          <p:nvPicPr>
            <p:cNvPr id="4" name="Picture 3">
              <a:extLst>
                <a:ext uri="{FF2B5EF4-FFF2-40B4-BE49-F238E27FC236}">
                  <a16:creationId xmlns:a16="http://schemas.microsoft.com/office/drawing/2014/main" id="{3EA012A6-C42E-360A-EC8E-909DCB7DEF81}"/>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4310187" y="671541"/>
              <a:ext cx="7327899" cy="5495924"/>
            </a:xfrm>
            <a:prstGeom prst="rect">
              <a:avLst/>
            </a:prstGeom>
            <a:noFill/>
            <a:ln>
              <a:noFill/>
            </a:ln>
          </p:spPr>
        </p:pic>
        <p:sp>
          <p:nvSpPr>
            <p:cNvPr id="5" name="Oval 4">
              <a:extLst>
                <a:ext uri="{FF2B5EF4-FFF2-40B4-BE49-F238E27FC236}">
                  <a16:creationId xmlns:a16="http://schemas.microsoft.com/office/drawing/2014/main" id="{C6D202EA-509C-5770-5DC7-CA4D25EBB602}"/>
                </a:ext>
              </a:extLst>
            </p:cNvPr>
            <p:cNvSpPr/>
            <p:nvPr/>
          </p:nvSpPr>
          <p:spPr>
            <a:xfrm>
              <a:off x="7309291" y="5370194"/>
              <a:ext cx="664845" cy="39433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a:extLst>
                <a:ext uri="{FF2B5EF4-FFF2-40B4-BE49-F238E27FC236}">
                  <a16:creationId xmlns:a16="http://schemas.microsoft.com/office/drawing/2014/main" id="{B9C009F7-8D58-FBB6-39E1-996198E2B74B}"/>
                </a:ext>
              </a:extLst>
            </p:cNvPr>
            <p:cNvSpPr txBox="1"/>
            <p:nvPr/>
          </p:nvSpPr>
          <p:spPr>
            <a:xfrm>
              <a:off x="7492369" y="6143400"/>
              <a:ext cx="963534" cy="369332"/>
            </a:xfrm>
            <a:prstGeom prst="rect">
              <a:avLst/>
            </a:prstGeom>
            <a:solidFill>
              <a:schemeClr val="bg1"/>
            </a:solidFill>
          </p:spPr>
          <p:txBody>
            <a:bodyPr wrap="none" rtlCol="0">
              <a:spAutoFit/>
            </a:bodyPr>
            <a:lstStyle/>
            <a:p>
              <a:r>
                <a:rPr lang="en-US" dirty="0"/>
                <a:t>Figure 2</a:t>
              </a:r>
            </a:p>
          </p:txBody>
        </p:sp>
      </p:grpSp>
    </p:spTree>
    <p:extLst>
      <p:ext uri="{BB962C8B-B14F-4D97-AF65-F5344CB8AC3E}">
        <p14:creationId xmlns:p14="http://schemas.microsoft.com/office/powerpoint/2010/main" val="416911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117559"/>
            <a:ext cx="3172325" cy="3593430"/>
          </a:xfrm>
        </p:spPr>
        <p:txBody>
          <a:bodyPr>
            <a:normAutofit/>
          </a:bodyPr>
          <a:lstStyle/>
          <a:p>
            <a:pPr marL="0" indent="0">
              <a:buNone/>
            </a:pPr>
            <a:r>
              <a:rPr lang="en-US" sz="2000" dirty="0"/>
              <a:t>3.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From the list of numbers to choose from, choose a number that is empty. For this example, we will be using number 47. </a:t>
            </a:r>
          </a:p>
          <a:p>
            <a:pPr marL="0" indent="0">
              <a:buNone/>
            </a:pPr>
            <a:endParaRPr lang="en-US" sz="2000" dirty="0"/>
          </a:p>
        </p:txBody>
      </p:sp>
      <p:grpSp>
        <p:nvGrpSpPr>
          <p:cNvPr id="2" name="Group 1">
            <a:extLst>
              <a:ext uri="{FF2B5EF4-FFF2-40B4-BE49-F238E27FC236}">
                <a16:creationId xmlns:a16="http://schemas.microsoft.com/office/drawing/2014/main" id="{68B74C37-D661-336B-247D-C92F2E8ACCB2}"/>
              </a:ext>
            </a:extLst>
          </p:cNvPr>
          <p:cNvGrpSpPr/>
          <p:nvPr/>
        </p:nvGrpSpPr>
        <p:grpSpPr>
          <a:xfrm>
            <a:off x="4367838" y="672063"/>
            <a:ext cx="7289465" cy="5854543"/>
            <a:chOff x="4367838" y="672063"/>
            <a:chExt cx="7289465" cy="5854543"/>
          </a:xfrm>
        </p:grpSpPr>
        <p:pic>
          <p:nvPicPr>
            <p:cNvPr id="7" name="Picture 6">
              <a:extLst>
                <a:ext uri="{FF2B5EF4-FFF2-40B4-BE49-F238E27FC236}">
                  <a16:creationId xmlns:a16="http://schemas.microsoft.com/office/drawing/2014/main" id="{1BBA80FD-4BD3-063F-1EE7-BFA999DC4F26}"/>
                </a:ext>
              </a:extLst>
            </p:cNvPr>
            <p:cNvPicPr>
              <a:picLocks noChangeAspect="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4367838" y="672063"/>
              <a:ext cx="7289465" cy="5467099"/>
            </a:xfrm>
            <a:prstGeom prst="rect">
              <a:avLst/>
            </a:prstGeom>
            <a:noFill/>
            <a:ln>
              <a:noFill/>
            </a:ln>
          </p:spPr>
        </p:pic>
        <p:sp>
          <p:nvSpPr>
            <p:cNvPr id="8" name="Oval 7">
              <a:extLst>
                <a:ext uri="{FF2B5EF4-FFF2-40B4-BE49-F238E27FC236}">
                  <a16:creationId xmlns:a16="http://schemas.microsoft.com/office/drawing/2014/main" id="{E1C04735-0C80-1045-13BC-6097E50DE452}"/>
                </a:ext>
              </a:extLst>
            </p:cNvPr>
            <p:cNvSpPr/>
            <p:nvPr/>
          </p:nvSpPr>
          <p:spPr>
            <a:xfrm>
              <a:off x="9795926" y="2700437"/>
              <a:ext cx="831215" cy="72856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TextBox 5">
              <a:extLst>
                <a:ext uri="{FF2B5EF4-FFF2-40B4-BE49-F238E27FC236}">
                  <a16:creationId xmlns:a16="http://schemas.microsoft.com/office/drawing/2014/main" id="{17915A80-CD1E-3D0C-C163-3D45FDC0A6F0}"/>
                </a:ext>
              </a:extLst>
            </p:cNvPr>
            <p:cNvSpPr txBox="1"/>
            <p:nvPr/>
          </p:nvSpPr>
          <p:spPr>
            <a:xfrm>
              <a:off x="7630567" y="6157274"/>
              <a:ext cx="963534" cy="369332"/>
            </a:xfrm>
            <a:prstGeom prst="rect">
              <a:avLst/>
            </a:prstGeom>
            <a:solidFill>
              <a:schemeClr val="bg1"/>
            </a:solidFill>
          </p:spPr>
          <p:txBody>
            <a:bodyPr wrap="none" rtlCol="0">
              <a:spAutoFit/>
            </a:bodyPr>
            <a:lstStyle/>
            <a:p>
              <a:r>
                <a:rPr lang="en-US" dirty="0"/>
                <a:t>Figure 3</a:t>
              </a:r>
            </a:p>
          </p:txBody>
        </p:sp>
      </p:grpSp>
    </p:spTree>
    <p:extLst>
      <p:ext uri="{BB962C8B-B14F-4D97-AF65-F5344CB8AC3E}">
        <p14:creationId xmlns:p14="http://schemas.microsoft.com/office/powerpoint/2010/main" val="284625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683472" y="1959444"/>
            <a:ext cx="3543724" cy="4187741"/>
          </a:xfrm>
        </p:spPr>
        <p:txBody>
          <a:bodyPr>
            <a:normAutofit/>
          </a:bodyPr>
          <a:lstStyle/>
          <a:p>
            <a:pPr marL="0" indent="0">
              <a:buNone/>
            </a:pPr>
            <a:r>
              <a:rPr lang="en-US" sz="2000" dirty="0"/>
              <a:t>4.  </a:t>
            </a:r>
            <a:r>
              <a:rPr lang="en-US" sz="2000" kern="100" dirty="0">
                <a:latin typeface="Aptos" panose="020B0004020202020204" pitchFamily="34" charset="0"/>
                <a:cs typeface="Times New Roman" panose="02020603050405020304" pitchFamily="18" charset="0"/>
              </a:rPr>
              <a:t>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nter 47 into the “Enter Product to Program Directly” blue entry square on the right side of the screen and </a:t>
            </a:r>
            <a:r>
              <a:rPr lang="en-US" sz="2000" kern="100" dirty="0">
                <a:latin typeface="Aptos" panose="020B0004020202020204" pitchFamily="34" charset="0"/>
                <a:ea typeface="Aptos" panose="020B0004020202020204" pitchFamily="34" charset="0"/>
                <a:cs typeface="Times New Roman" panose="02020603050405020304" pitchFamily="18" charset="0"/>
              </a:rPr>
              <a:t>select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enter (</a:t>
            </a:r>
            <a:r>
              <a:rPr lang="en-US" sz="2000" kern="100" dirty="0">
                <a:latin typeface="Aptos" panose="020B0004020202020204" pitchFamily="34" charset="0"/>
                <a:ea typeface="Aptos" panose="020B0004020202020204" pitchFamily="34" charset="0"/>
                <a:cs typeface="Times New Roman" panose="02020603050405020304" pitchFamily="18" charset="0"/>
              </a:rPr>
              <a:t>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ee red circle, figure 4). </a:t>
            </a:r>
          </a:p>
          <a:p>
            <a:pPr marL="0" indent="0">
              <a:buNone/>
            </a:pPr>
            <a:endParaRPr lang="en-US" sz="2000" dirty="0"/>
          </a:p>
        </p:txBody>
      </p:sp>
      <p:grpSp>
        <p:nvGrpSpPr>
          <p:cNvPr id="2" name="Group 1">
            <a:extLst>
              <a:ext uri="{FF2B5EF4-FFF2-40B4-BE49-F238E27FC236}">
                <a16:creationId xmlns:a16="http://schemas.microsoft.com/office/drawing/2014/main" id="{A62DC4C1-E1FB-BAA5-7E50-CF27DB468F53}"/>
              </a:ext>
            </a:extLst>
          </p:cNvPr>
          <p:cNvGrpSpPr/>
          <p:nvPr/>
        </p:nvGrpSpPr>
        <p:grpSpPr>
          <a:xfrm>
            <a:off x="4381925" y="681038"/>
            <a:ext cx="7126603" cy="5680590"/>
            <a:chOff x="4381925" y="681038"/>
            <a:chExt cx="7126603" cy="5680590"/>
          </a:xfrm>
        </p:grpSpPr>
        <p:pic>
          <p:nvPicPr>
            <p:cNvPr id="6" name="Picture 5">
              <a:extLst>
                <a:ext uri="{FF2B5EF4-FFF2-40B4-BE49-F238E27FC236}">
                  <a16:creationId xmlns:a16="http://schemas.microsoft.com/office/drawing/2014/main" id="{2E0307BF-DF69-B3CB-2162-4FA46D8553D4}"/>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4381925" y="681038"/>
              <a:ext cx="7126603" cy="5344952"/>
            </a:xfrm>
            <a:prstGeom prst="rect">
              <a:avLst/>
            </a:prstGeom>
            <a:noFill/>
            <a:ln>
              <a:noFill/>
            </a:ln>
          </p:spPr>
        </p:pic>
        <p:sp>
          <p:nvSpPr>
            <p:cNvPr id="4" name="Oval 3">
              <a:extLst>
                <a:ext uri="{FF2B5EF4-FFF2-40B4-BE49-F238E27FC236}">
                  <a16:creationId xmlns:a16="http://schemas.microsoft.com/office/drawing/2014/main" id="{D1EC6695-7FA1-754B-C133-9FF1EAC927E2}"/>
                </a:ext>
              </a:extLst>
            </p:cNvPr>
            <p:cNvSpPr/>
            <p:nvPr/>
          </p:nvSpPr>
          <p:spPr>
            <a:xfrm>
              <a:off x="9733935" y="2802194"/>
              <a:ext cx="1091381" cy="110121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8" name="TextBox 7">
              <a:extLst>
                <a:ext uri="{FF2B5EF4-FFF2-40B4-BE49-F238E27FC236}">
                  <a16:creationId xmlns:a16="http://schemas.microsoft.com/office/drawing/2014/main" id="{6A5BE669-6FE5-D7BE-D8C9-F8F07BF69625}"/>
                </a:ext>
              </a:extLst>
            </p:cNvPr>
            <p:cNvSpPr txBox="1"/>
            <p:nvPr/>
          </p:nvSpPr>
          <p:spPr>
            <a:xfrm>
              <a:off x="7463459" y="5992296"/>
              <a:ext cx="963534" cy="369332"/>
            </a:xfrm>
            <a:prstGeom prst="rect">
              <a:avLst/>
            </a:prstGeom>
            <a:solidFill>
              <a:schemeClr val="bg1"/>
            </a:solidFill>
          </p:spPr>
          <p:txBody>
            <a:bodyPr wrap="none" rtlCol="0">
              <a:spAutoFit/>
            </a:bodyPr>
            <a:lstStyle/>
            <a:p>
              <a:r>
                <a:rPr lang="en-US" dirty="0"/>
                <a:t>Figure 4</a:t>
              </a:r>
            </a:p>
          </p:txBody>
        </p:sp>
      </p:grpSp>
    </p:spTree>
    <p:extLst>
      <p:ext uri="{BB962C8B-B14F-4D97-AF65-F5344CB8AC3E}">
        <p14:creationId xmlns:p14="http://schemas.microsoft.com/office/powerpoint/2010/main" val="1683574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671218" y="2066817"/>
            <a:ext cx="4244228" cy="2724366"/>
          </a:xfrm>
        </p:spPr>
        <p:txBody>
          <a:bodyPr>
            <a:normAutofit/>
          </a:bodyPr>
          <a:lstStyle/>
          <a:p>
            <a:pPr marL="0" indent="0">
              <a:buNone/>
            </a:pPr>
            <a:r>
              <a:rPr lang="en-US" sz="2000" dirty="0"/>
              <a:t>5.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“Program Cube” screen will appear and from there we can name the cube. We can enter a name for the cube by selecting “Edit Description” and entering a name. For this example, we will name it “Example Cube” (Figure 5). Then press enter (the arrow in the bottom right of the keyboard).</a:t>
            </a:r>
          </a:p>
          <a:p>
            <a:pPr marL="0" indent="0">
              <a:buNone/>
            </a:pPr>
            <a:endParaRPr lang="en-US" sz="2000" dirty="0"/>
          </a:p>
        </p:txBody>
      </p:sp>
      <p:grpSp>
        <p:nvGrpSpPr>
          <p:cNvPr id="2" name="Group 1">
            <a:extLst>
              <a:ext uri="{FF2B5EF4-FFF2-40B4-BE49-F238E27FC236}">
                <a16:creationId xmlns:a16="http://schemas.microsoft.com/office/drawing/2014/main" id="{9AFE9C1C-9833-0716-33F0-0A72A19AAB0F}"/>
              </a:ext>
            </a:extLst>
          </p:cNvPr>
          <p:cNvGrpSpPr/>
          <p:nvPr/>
        </p:nvGrpSpPr>
        <p:grpSpPr>
          <a:xfrm>
            <a:off x="5220929" y="756252"/>
            <a:ext cx="6417157" cy="5182200"/>
            <a:chOff x="5220929" y="756252"/>
            <a:chExt cx="6417157" cy="5182200"/>
          </a:xfrm>
        </p:grpSpPr>
        <p:pic>
          <p:nvPicPr>
            <p:cNvPr id="4" name="Picture 3">
              <a:extLst>
                <a:ext uri="{FF2B5EF4-FFF2-40B4-BE49-F238E27FC236}">
                  <a16:creationId xmlns:a16="http://schemas.microsoft.com/office/drawing/2014/main" id="{D79B5FD1-09BD-9782-DC8F-2346CFCD28EF}"/>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220929" y="756252"/>
              <a:ext cx="6417157" cy="4812868"/>
            </a:xfrm>
            <a:prstGeom prst="rect">
              <a:avLst/>
            </a:prstGeom>
            <a:noFill/>
            <a:ln>
              <a:noFill/>
            </a:ln>
          </p:spPr>
        </p:pic>
        <p:sp>
          <p:nvSpPr>
            <p:cNvPr id="7" name="TextBox 6">
              <a:extLst>
                <a:ext uri="{FF2B5EF4-FFF2-40B4-BE49-F238E27FC236}">
                  <a16:creationId xmlns:a16="http://schemas.microsoft.com/office/drawing/2014/main" id="{7E1E0887-5398-93F0-30E3-AA3DD790DA1B}"/>
                </a:ext>
              </a:extLst>
            </p:cNvPr>
            <p:cNvSpPr txBox="1"/>
            <p:nvPr/>
          </p:nvSpPr>
          <p:spPr>
            <a:xfrm>
              <a:off x="8112334" y="5569120"/>
              <a:ext cx="963534" cy="369332"/>
            </a:xfrm>
            <a:prstGeom prst="rect">
              <a:avLst/>
            </a:prstGeom>
            <a:solidFill>
              <a:schemeClr val="bg1"/>
            </a:solidFill>
          </p:spPr>
          <p:txBody>
            <a:bodyPr wrap="none" rtlCol="0">
              <a:spAutoFit/>
            </a:bodyPr>
            <a:lstStyle/>
            <a:p>
              <a:r>
                <a:rPr lang="en-US" dirty="0"/>
                <a:t>Figure 5</a:t>
              </a:r>
            </a:p>
          </p:txBody>
        </p:sp>
      </p:grpSp>
    </p:spTree>
    <p:extLst>
      <p:ext uri="{BB962C8B-B14F-4D97-AF65-F5344CB8AC3E}">
        <p14:creationId xmlns:p14="http://schemas.microsoft.com/office/powerpoint/2010/main" val="259556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628505" y="2502181"/>
            <a:ext cx="3449052" cy="1853638"/>
          </a:xfrm>
        </p:spPr>
        <p:txBody>
          <a:bodyPr>
            <a:normAutofit/>
          </a:bodyPr>
          <a:lstStyle/>
          <a:p>
            <a:pPr marL="0" marR="0" lvl="0" indent="0">
              <a:lnSpc>
                <a:spcPct val="100000"/>
              </a:lnSpc>
              <a:spcBef>
                <a:spcPts val="0"/>
              </a:spcBef>
              <a:spcAft>
                <a:spcPts val="8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6.  For this </a:t>
            </a:r>
            <a:r>
              <a:rPr lang="en-US" sz="2000" kern="100" dirty="0">
                <a:latin typeface="Aptos" panose="020B0004020202020204" pitchFamily="34" charset="0"/>
                <a:ea typeface="Aptos" panose="020B0004020202020204" pitchFamily="34" charset="0"/>
                <a:cs typeface="Times New Roman" panose="02020603050405020304" pitchFamily="18" charset="0"/>
              </a:rPr>
              <a:t>example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we will use a 40x48 inch cube. To do this, select the 40x48 which is the second option on the right. </a:t>
            </a:r>
          </a:p>
        </p:txBody>
      </p:sp>
      <p:grpSp>
        <p:nvGrpSpPr>
          <p:cNvPr id="2" name="Group 1">
            <a:extLst>
              <a:ext uri="{FF2B5EF4-FFF2-40B4-BE49-F238E27FC236}">
                <a16:creationId xmlns:a16="http://schemas.microsoft.com/office/drawing/2014/main" id="{037E0284-60DF-A574-C534-D166EE27330E}"/>
              </a:ext>
            </a:extLst>
          </p:cNvPr>
          <p:cNvGrpSpPr/>
          <p:nvPr/>
        </p:nvGrpSpPr>
        <p:grpSpPr>
          <a:xfrm>
            <a:off x="4338722" y="681038"/>
            <a:ext cx="7327899" cy="5836443"/>
            <a:chOff x="4338722" y="681038"/>
            <a:chExt cx="7327899" cy="5836443"/>
          </a:xfrm>
        </p:grpSpPr>
        <p:pic>
          <p:nvPicPr>
            <p:cNvPr id="6" name="Picture 5">
              <a:extLst>
                <a:ext uri="{FF2B5EF4-FFF2-40B4-BE49-F238E27FC236}">
                  <a16:creationId xmlns:a16="http://schemas.microsoft.com/office/drawing/2014/main" id="{091FD6AE-57F9-806A-9817-DBF93B1BAACE}"/>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4338722" y="681038"/>
              <a:ext cx="7327899" cy="5495924"/>
            </a:xfrm>
            <a:prstGeom prst="rect">
              <a:avLst/>
            </a:prstGeom>
            <a:noFill/>
            <a:ln>
              <a:noFill/>
            </a:ln>
          </p:spPr>
        </p:pic>
        <p:sp>
          <p:nvSpPr>
            <p:cNvPr id="14" name="Oval 13">
              <a:extLst>
                <a:ext uri="{FF2B5EF4-FFF2-40B4-BE49-F238E27FC236}">
                  <a16:creationId xmlns:a16="http://schemas.microsoft.com/office/drawing/2014/main" id="{E230CA2A-13FE-8A08-0BFC-2A333E01D1ED}"/>
                </a:ext>
              </a:extLst>
            </p:cNvPr>
            <p:cNvSpPr/>
            <p:nvPr/>
          </p:nvSpPr>
          <p:spPr>
            <a:xfrm>
              <a:off x="5559105" y="2021304"/>
              <a:ext cx="664845" cy="30881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a:extLst>
                <a:ext uri="{FF2B5EF4-FFF2-40B4-BE49-F238E27FC236}">
                  <a16:creationId xmlns:a16="http://schemas.microsoft.com/office/drawing/2014/main" id="{5282C0FB-E4B2-0D86-21D9-43919B18843D}"/>
                </a:ext>
              </a:extLst>
            </p:cNvPr>
            <p:cNvSpPr txBox="1"/>
            <p:nvPr/>
          </p:nvSpPr>
          <p:spPr>
            <a:xfrm>
              <a:off x="7688825" y="6148149"/>
              <a:ext cx="1010020" cy="369332"/>
            </a:xfrm>
            <a:prstGeom prst="rect">
              <a:avLst/>
            </a:prstGeom>
            <a:solidFill>
              <a:schemeClr val="bg1"/>
            </a:solidFill>
          </p:spPr>
          <p:txBody>
            <a:bodyPr wrap="none" rtlCol="0">
              <a:spAutoFit/>
            </a:bodyPr>
            <a:lstStyle/>
            <a:p>
              <a:r>
                <a:rPr lang="en-US" dirty="0"/>
                <a:t>Figure 6 </a:t>
              </a:r>
            </a:p>
          </p:txBody>
        </p:sp>
      </p:grpSp>
    </p:spTree>
    <p:extLst>
      <p:ext uri="{BB962C8B-B14F-4D97-AF65-F5344CB8AC3E}">
        <p14:creationId xmlns:p14="http://schemas.microsoft.com/office/powerpoint/2010/main" val="241528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706621" y="1044624"/>
            <a:ext cx="4220626" cy="4313958"/>
          </a:xfrm>
        </p:spPr>
        <p:txBody>
          <a:bodyPr>
            <a:normAutofit/>
          </a:bodyPr>
          <a:lstStyle/>
          <a:p>
            <a:pPr marL="0" indent="0">
              <a:buNone/>
            </a:pPr>
            <a:r>
              <a:rPr lang="en-US" sz="2000" dirty="0"/>
              <a:t>7.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For the first tier, we will select the pattern we want to use for the bottom layer. For the bottom layer, all the blocks should be turned, and holes should be facing the same </a:t>
            </a:r>
            <a:r>
              <a:rPr lang="en-US" sz="2000" kern="100" dirty="0">
                <a:latin typeface="Aptos" panose="020B0004020202020204" pitchFamily="34" charset="0"/>
                <a:ea typeface="Aptos" panose="020B0004020202020204" pitchFamily="34" charset="0"/>
                <a:cs typeface="Times New Roman" panose="02020603050405020304" pitchFamily="18" charset="0"/>
              </a:rPr>
              <a:t>direction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to ensure that forklift forks will be able to pick it up (See next slide). For this example, we will be using the tier pattern in the top left corner of the options. We select the pattern we want, and then select the tier where we would like it to be, which would be “Tier 1”. For tier one, we will select “Core Hole Check” for the forklift (Figure 7).</a:t>
            </a:r>
          </a:p>
          <a:p>
            <a:pPr marL="0" indent="0">
              <a:buNone/>
            </a:pPr>
            <a:endParaRPr lang="en-US" sz="2000" dirty="0"/>
          </a:p>
        </p:txBody>
      </p:sp>
      <p:sp>
        <p:nvSpPr>
          <p:cNvPr id="16" name="Oval 15">
            <a:extLst>
              <a:ext uri="{FF2B5EF4-FFF2-40B4-BE49-F238E27FC236}">
                <a16:creationId xmlns:a16="http://schemas.microsoft.com/office/drawing/2014/main" id="{09E87058-921B-9D0B-A976-835556FF3B3A}"/>
              </a:ext>
            </a:extLst>
          </p:cNvPr>
          <p:cNvSpPr/>
          <p:nvPr/>
        </p:nvSpPr>
        <p:spPr>
          <a:xfrm>
            <a:off x="6888975" y="4136874"/>
            <a:ext cx="967105" cy="292735"/>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2" name="Group 1">
            <a:extLst>
              <a:ext uri="{FF2B5EF4-FFF2-40B4-BE49-F238E27FC236}">
                <a16:creationId xmlns:a16="http://schemas.microsoft.com/office/drawing/2014/main" id="{6A082057-C149-DDCA-4347-006ED57073A4}"/>
              </a:ext>
            </a:extLst>
          </p:cNvPr>
          <p:cNvGrpSpPr/>
          <p:nvPr/>
        </p:nvGrpSpPr>
        <p:grpSpPr>
          <a:xfrm>
            <a:off x="5239419" y="1042080"/>
            <a:ext cx="6375065" cy="5150631"/>
            <a:chOff x="5239419" y="1042080"/>
            <a:chExt cx="6375065" cy="5150631"/>
          </a:xfrm>
        </p:grpSpPr>
        <p:pic>
          <p:nvPicPr>
            <p:cNvPr id="4" name="Picture 3">
              <a:extLst>
                <a:ext uri="{FF2B5EF4-FFF2-40B4-BE49-F238E27FC236}">
                  <a16:creationId xmlns:a16="http://schemas.microsoft.com/office/drawing/2014/main" id="{40457040-A801-4CB5-AD29-B4E32E8FD1E3}"/>
                </a:ext>
              </a:extLst>
            </p:cNvPr>
            <p:cNvPicPr>
              <a:picLocks noChangeAspect="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239419" y="1042080"/>
              <a:ext cx="6375065" cy="4781299"/>
            </a:xfrm>
            <a:prstGeom prst="rect">
              <a:avLst/>
            </a:prstGeom>
            <a:noFill/>
            <a:ln>
              <a:noFill/>
            </a:ln>
          </p:spPr>
        </p:pic>
        <p:sp>
          <p:nvSpPr>
            <p:cNvPr id="5" name="Oval 4">
              <a:extLst>
                <a:ext uri="{FF2B5EF4-FFF2-40B4-BE49-F238E27FC236}">
                  <a16:creationId xmlns:a16="http://schemas.microsoft.com/office/drawing/2014/main" id="{A826BA02-438D-C563-4B6B-9708C2C06835}"/>
                </a:ext>
              </a:extLst>
            </p:cNvPr>
            <p:cNvSpPr/>
            <p:nvPr/>
          </p:nvSpPr>
          <p:spPr>
            <a:xfrm>
              <a:off x="6295508" y="2197718"/>
              <a:ext cx="489585" cy="56959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 name="Oval 5">
              <a:extLst>
                <a:ext uri="{FF2B5EF4-FFF2-40B4-BE49-F238E27FC236}">
                  <a16:creationId xmlns:a16="http://schemas.microsoft.com/office/drawing/2014/main" id="{EBC6B6D0-F5A1-DEE6-814C-F37AC5944B90}"/>
                </a:ext>
              </a:extLst>
            </p:cNvPr>
            <p:cNvSpPr/>
            <p:nvPr/>
          </p:nvSpPr>
          <p:spPr>
            <a:xfrm>
              <a:off x="8988425" y="4783004"/>
              <a:ext cx="920750" cy="43624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4" name="Connector: Elbow 13">
              <a:extLst>
                <a:ext uri="{FF2B5EF4-FFF2-40B4-BE49-F238E27FC236}">
                  <a16:creationId xmlns:a16="http://schemas.microsoft.com/office/drawing/2014/main" id="{D671C389-64A5-3734-27EF-7D08950B1641}"/>
                </a:ext>
              </a:extLst>
            </p:cNvPr>
            <p:cNvCxnSpPr>
              <a:cxnSpLocks/>
              <a:stCxn id="5" idx="6"/>
              <a:endCxn id="6" idx="2"/>
            </p:cNvCxnSpPr>
            <p:nvPr/>
          </p:nvCxnSpPr>
          <p:spPr>
            <a:xfrm>
              <a:off x="6785093" y="2482516"/>
              <a:ext cx="2203332" cy="2518611"/>
            </a:xfrm>
            <a:prstGeom prst="bentConnector3">
              <a:avLst>
                <a:gd name="adj1" fmla="val 61067"/>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7B017-300C-250C-D119-AAFB774C76EB}"/>
                </a:ext>
              </a:extLst>
            </p:cNvPr>
            <p:cNvSpPr txBox="1"/>
            <p:nvPr/>
          </p:nvSpPr>
          <p:spPr>
            <a:xfrm>
              <a:off x="8112334" y="5823379"/>
              <a:ext cx="963534" cy="369332"/>
            </a:xfrm>
            <a:prstGeom prst="rect">
              <a:avLst/>
            </a:prstGeom>
            <a:solidFill>
              <a:schemeClr val="bg1"/>
            </a:solidFill>
          </p:spPr>
          <p:txBody>
            <a:bodyPr wrap="none" rtlCol="0">
              <a:spAutoFit/>
            </a:bodyPr>
            <a:lstStyle/>
            <a:p>
              <a:r>
                <a:rPr lang="en-US" dirty="0"/>
                <a:t>Figure 7</a:t>
              </a:r>
            </a:p>
          </p:txBody>
        </p:sp>
      </p:grpSp>
    </p:spTree>
    <p:extLst>
      <p:ext uri="{BB962C8B-B14F-4D97-AF65-F5344CB8AC3E}">
        <p14:creationId xmlns:p14="http://schemas.microsoft.com/office/powerpoint/2010/main" val="2902381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7150</TotalTime>
  <Words>726</Words>
  <Application>Microsoft Office PowerPoint</Application>
  <PresentationFormat>Widescreen</PresentationFormat>
  <Paragraphs>39</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Display</vt:lpstr>
      <vt:lpstr>Arial</vt:lpstr>
      <vt:lpstr>Office Theme</vt:lpstr>
      <vt:lpstr>New Cube Design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Weber, Matthew</cp:lastModifiedBy>
  <cp:revision>6</cp:revision>
  <dcterms:created xsi:type="dcterms:W3CDTF">2024-07-01T11:50:05Z</dcterms:created>
  <dcterms:modified xsi:type="dcterms:W3CDTF">2024-09-18T02:04:39Z</dcterms:modified>
</cp:coreProperties>
</file>